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CE"/>
    <a:srgbClr val="0F3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EB5EE-651D-4688-8A43-6A0889B4E08F}" type="datetimeFigureOut">
              <a:rPr lang="de-DE" smtClean="0"/>
              <a:t>05.02.2018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F867D-71FC-4C1F-816B-3E8B0E31D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28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0335-8295-4A7E-80E1-294D7C921838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618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2869-4CA7-48FB-9B4F-2D98718FD340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68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0A6D-98B2-407B-8C83-08D6D1F768B6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5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5E91-3E9B-48EE-A422-60C7196D2A4B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029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6831-B9F3-40D6-A5CE-AAEEC278F97A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050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B04B-1F22-4AB7-A9FC-4BB44E384D73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65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9A7B-75A5-435D-98CD-6F5A3F72CEBD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577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B631-9D6D-486E-83E2-F40BE6C44D4E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655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F457-3443-4372-83A9-189B864BAD87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860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CE7A-A8CB-4E10-B147-7A301B067A6B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25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51FB-1991-43FB-8B47-F7EFD8E1C5F5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12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093A-8A56-44B6-BCD3-7858CC132830}" type="datetime1">
              <a:rPr lang="de-DE" smtClean="0"/>
              <a:t>05.02.2018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66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9762" y="691830"/>
            <a:ext cx="10928927" cy="818428"/>
          </a:xfrm>
        </p:spPr>
        <p:txBody>
          <a:bodyPr>
            <a:noAutofit/>
          </a:bodyPr>
          <a:lstStyle/>
          <a:p>
            <a:br>
              <a:rPr lang="de-DE" sz="2400" dirty="0"/>
            </a:br>
            <a:endParaRPr lang="de-DE" sz="2400" dirty="0"/>
          </a:p>
        </p:txBody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©mosaiic GmbH 2018</a:t>
            </a:r>
          </a:p>
        </p:txBody>
      </p:sp>
      <p:sp>
        <p:nvSpPr>
          <p:cNvPr id="38" name="Fußzeilenplatzhalt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www.mosaiic.com</a:t>
            </a:r>
          </a:p>
        </p:txBody>
      </p:sp>
      <p:sp>
        <p:nvSpPr>
          <p:cNvPr id="39" name="Foliennummernplatzhalt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1</a:t>
            </a:fld>
            <a:endParaRPr lang="de-DE" dirty="0"/>
          </a:p>
        </p:txBody>
      </p:sp>
      <p:sp>
        <p:nvSpPr>
          <p:cNvPr id="26" name="Titel 1">
            <a:extLst>
              <a:ext uri="{FF2B5EF4-FFF2-40B4-BE49-F238E27FC236}">
                <a16:creationId xmlns:a16="http://schemas.microsoft.com/office/drawing/2014/main" id="{3BB7151F-1557-43F1-B404-1BC8E4E75498}"/>
              </a:ext>
            </a:extLst>
          </p:cNvPr>
          <p:cNvSpPr txBox="1">
            <a:spLocks/>
          </p:cNvSpPr>
          <p:nvPr/>
        </p:nvSpPr>
        <p:spPr>
          <a:xfrm>
            <a:off x="838199" y="365125"/>
            <a:ext cx="10928927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/>
              <a:t>mosaiic Tool Select – IT-Software optimal evaluieren und perfekt auswählen</a:t>
            </a:r>
          </a:p>
        </p:txBody>
      </p:sp>
      <p:sp>
        <p:nvSpPr>
          <p:cNvPr id="64" name="AutoShape 2">
            <a:extLst>
              <a:ext uri="{FF2B5EF4-FFF2-40B4-BE49-F238E27FC236}">
                <a16:creationId xmlns:a16="http://schemas.microsoft.com/office/drawing/2014/main" id="{5D6BA272-AC23-4184-872D-909CD60B1F4D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815260" y="1718559"/>
            <a:ext cx="2304000" cy="880820"/>
          </a:xfrm>
          <a:prstGeom prst="homePlate">
            <a:avLst>
              <a:gd name="adj" fmla="val 25263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Scopen</a:t>
            </a:r>
          </a:p>
        </p:txBody>
      </p:sp>
      <p:sp>
        <p:nvSpPr>
          <p:cNvPr id="65" name="AutoShape 4">
            <a:extLst>
              <a:ext uri="{FF2B5EF4-FFF2-40B4-BE49-F238E27FC236}">
                <a16:creationId xmlns:a16="http://schemas.microsoft.com/office/drawing/2014/main" id="{BA971268-64CF-466F-8A6F-748A80F493B4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306608" y="1395853"/>
            <a:ext cx="9047192" cy="339512"/>
          </a:xfrm>
          <a:prstGeom prst="homePlate">
            <a:avLst>
              <a:gd name="adj" fmla="val 2568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Projektmanagement</a:t>
            </a:r>
          </a:p>
        </p:txBody>
      </p:sp>
      <p:sp>
        <p:nvSpPr>
          <p:cNvPr id="66" name="AutoShape 12">
            <a:extLst>
              <a:ext uri="{FF2B5EF4-FFF2-40B4-BE49-F238E27FC236}">
                <a16:creationId xmlns:a16="http://schemas.microsoft.com/office/drawing/2014/main" id="{33FCC396-99B7-4715-9F54-5EDA8F36559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872586" y="1735365"/>
            <a:ext cx="2366607" cy="864014"/>
          </a:xfrm>
          <a:prstGeom prst="chevron">
            <a:avLst>
              <a:gd name="adj" fmla="val 26372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Sondieren</a:t>
            </a:r>
          </a:p>
        </p:txBody>
      </p:sp>
      <p:sp>
        <p:nvSpPr>
          <p:cNvPr id="67" name="AutoShape 13">
            <a:extLst>
              <a:ext uri="{FF2B5EF4-FFF2-40B4-BE49-F238E27FC236}">
                <a16:creationId xmlns:a16="http://schemas.microsoft.com/office/drawing/2014/main" id="{0F0F1891-8451-41F0-A730-817EA52E90D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988607" y="1735365"/>
            <a:ext cx="2368781" cy="864014"/>
          </a:xfrm>
          <a:prstGeom prst="chevron">
            <a:avLst>
              <a:gd name="adj" fmla="val 26372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Erfassen</a:t>
            </a:r>
          </a:p>
        </p:txBody>
      </p:sp>
      <p:sp>
        <p:nvSpPr>
          <p:cNvPr id="68" name="Rectangle 14">
            <a:extLst>
              <a:ext uri="{FF2B5EF4-FFF2-40B4-BE49-F238E27FC236}">
                <a16:creationId xmlns:a16="http://schemas.microsoft.com/office/drawing/2014/main" id="{7C7F7192-2426-470B-B947-BD74383FAB85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756868" y="2781433"/>
            <a:ext cx="2160000" cy="2438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Projektauftrag klären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Stakeholder erfassen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Ist-System beschreiben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Stärken/Schwächen Ist-System analysieren</a:t>
            </a:r>
          </a:p>
        </p:txBody>
      </p:sp>
      <p:sp>
        <p:nvSpPr>
          <p:cNvPr id="69" name="AutoShape 15">
            <a:extLst>
              <a:ext uri="{FF2B5EF4-FFF2-40B4-BE49-F238E27FC236}">
                <a16:creationId xmlns:a16="http://schemas.microsoft.com/office/drawing/2014/main" id="{B229B861-E7B5-4775-852B-C44AC5932505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768774" y="1395853"/>
            <a:ext cx="2352000" cy="1203525"/>
          </a:xfrm>
          <a:prstGeom prst="homePlate">
            <a:avLst>
              <a:gd name="adj" fmla="val 2408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Initiieren</a:t>
            </a:r>
          </a:p>
        </p:txBody>
      </p:sp>
      <p:sp>
        <p:nvSpPr>
          <p:cNvPr id="70" name="AutoShape 21">
            <a:extLst>
              <a:ext uri="{FF2B5EF4-FFF2-40B4-BE49-F238E27FC236}">
                <a16:creationId xmlns:a16="http://schemas.microsoft.com/office/drawing/2014/main" id="{42A8D801-3C81-4078-97E7-03A97BD23F8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128494" y="1736437"/>
            <a:ext cx="2349376" cy="862941"/>
          </a:xfrm>
          <a:prstGeom prst="chevron">
            <a:avLst>
              <a:gd name="adj" fmla="val 25116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120000" tIns="62400" rIns="120000" bIns="62400" anchor="ctr"/>
          <a:lstStyle/>
          <a:p>
            <a:pPr algn="ctr" defTabSz="121917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1467" b="1" kern="0" dirty="0">
                <a:solidFill>
                  <a:srgbClr val="4C5861"/>
                </a:solidFill>
                <a:latin typeface="Arial"/>
              </a:rPr>
              <a:t>Bewerten</a:t>
            </a:r>
          </a:p>
        </p:txBody>
      </p:sp>
      <p:sp>
        <p:nvSpPr>
          <p:cNvPr id="71" name="Rectangle 31">
            <a:extLst>
              <a:ext uri="{FF2B5EF4-FFF2-40B4-BE49-F238E27FC236}">
                <a16:creationId xmlns:a16="http://schemas.microsoft.com/office/drawing/2014/main" id="{DC57164E-59B6-48AF-A287-F1562E07FB0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866102" y="2781433"/>
            <a:ext cx="2160000" cy="2438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Ziel-System definieren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Prozessfokus festlegen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Weitere Anforderungs-quellen identifizieren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Hersteller identifizieren</a:t>
            </a:r>
          </a:p>
        </p:txBody>
      </p:sp>
      <p:sp>
        <p:nvSpPr>
          <p:cNvPr id="72" name="Rectangle 32">
            <a:extLst>
              <a:ext uri="{FF2B5EF4-FFF2-40B4-BE49-F238E27FC236}">
                <a16:creationId xmlns:a16="http://schemas.microsoft.com/office/drawing/2014/main" id="{D8DBEADA-A03D-4516-976D-0A881442C9B0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975335" y="2781433"/>
            <a:ext cx="2160000" cy="2438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Fragebogen konzipieren</a:t>
            </a:r>
          </a:p>
          <a:p>
            <a:pPr defTabSz="1219170"/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Hersteller befragen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Ergebnisse auswerten</a:t>
            </a:r>
          </a:p>
          <a:p>
            <a:pPr marL="243411" indent="-243411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243411" indent="-243411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</p:txBody>
      </p:sp>
      <p:sp>
        <p:nvSpPr>
          <p:cNvPr id="73" name="Rectangle 33">
            <a:extLst>
              <a:ext uri="{FF2B5EF4-FFF2-40B4-BE49-F238E27FC236}">
                <a16:creationId xmlns:a16="http://schemas.microsoft.com/office/drawing/2014/main" id="{E0FEAFFA-6852-4DB1-84B9-701F0295978F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7084568" y="2778525"/>
            <a:ext cx="2160000" cy="2438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Anforderungen erheben und dokumentieren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Fachszenarien definieren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Anforderungen abstimm-en und priorisieren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</p:txBody>
      </p:sp>
      <p:sp>
        <p:nvSpPr>
          <p:cNvPr id="74" name="Rectangle 34">
            <a:extLst>
              <a:ext uri="{FF2B5EF4-FFF2-40B4-BE49-F238E27FC236}">
                <a16:creationId xmlns:a16="http://schemas.microsoft.com/office/drawing/2014/main" id="{E5A8DBCA-93D3-4F00-8CBE-EF923333066F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193799" y="2778525"/>
            <a:ext cx="2160000" cy="2438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Hersteller informieren und einladen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Workshops durchführen und Tools bewerten</a:t>
            </a: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endParaRPr lang="de-DE" sz="1333" dirty="0">
              <a:solidFill>
                <a:srgbClr val="4C5861"/>
              </a:solidFill>
              <a:latin typeface="Arial"/>
            </a:endParaRPr>
          </a:p>
          <a:p>
            <a:pPr marL="116414" indent="-116414" defTabSz="1219170">
              <a:buFont typeface="Wingdings" panose="05000000000000000000" pitchFamily="2" charset="2"/>
              <a:buChar char="§"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Auswahl treffen</a:t>
            </a:r>
          </a:p>
          <a:p>
            <a:pPr marL="135463" indent="-135463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prstClr val="white">
                  <a:lumMod val="50000"/>
                </a:prstClr>
              </a:buClr>
              <a:buSzPct val="60000"/>
              <a:buFont typeface="Wingdings" pitchFamily="2" charset="2"/>
              <a:buChar char="n"/>
              <a:defRPr/>
            </a:pPr>
            <a:endParaRPr lang="de-DE" sz="1333" kern="0" dirty="0">
              <a:solidFill>
                <a:srgbClr val="4C5861"/>
              </a:solidFill>
              <a:latin typeface="Arial"/>
            </a:endParaRPr>
          </a:p>
        </p:txBody>
      </p:sp>
      <p:sp>
        <p:nvSpPr>
          <p:cNvPr id="75" name="AutoShape 36">
            <a:extLst>
              <a:ext uri="{FF2B5EF4-FFF2-40B4-BE49-F238E27FC236}">
                <a16:creationId xmlns:a16="http://schemas.microsoft.com/office/drawing/2014/main" id="{AFAEA8BF-7EA0-4250-B257-D4CAD324B292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946972" y="1959843"/>
            <a:ext cx="384457" cy="406400"/>
          </a:xfrm>
          <a:prstGeom prst="diamond">
            <a:avLst/>
          </a:prstGeom>
          <a:solidFill>
            <a:srgbClr val="0D3F94"/>
          </a:solidFill>
          <a:ln w="12700">
            <a:solidFill>
              <a:srgbClr val="9C9C9C">
                <a:lumMod val="40000"/>
                <a:lumOff val="60000"/>
              </a:srgbClr>
            </a:solidFill>
            <a:miter lim="800000"/>
            <a:headEnd/>
            <a:tailEnd/>
          </a:ln>
          <a:effectLst/>
        </p:spPr>
        <p:txBody>
          <a:bodyPr wrap="none" lIns="48000" tIns="62400" rIns="48000" bIns="62400" anchor="ctr"/>
          <a:lstStyle/>
          <a:p>
            <a:pPr algn="ctr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800" kern="0" dirty="0">
                <a:solidFill>
                  <a:prstClr val="white"/>
                </a:solidFill>
                <a:latin typeface="Arial"/>
              </a:rPr>
              <a:t>M1</a:t>
            </a:r>
          </a:p>
        </p:txBody>
      </p:sp>
      <p:sp>
        <p:nvSpPr>
          <p:cNvPr id="76" name="AutoShape 36">
            <a:extLst>
              <a:ext uri="{FF2B5EF4-FFF2-40B4-BE49-F238E27FC236}">
                <a16:creationId xmlns:a16="http://schemas.microsoft.com/office/drawing/2014/main" id="{9E4C14E1-939D-4524-8A59-1D6CDD250AA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828232" y="1959843"/>
            <a:ext cx="384457" cy="406400"/>
          </a:xfrm>
          <a:prstGeom prst="diamond">
            <a:avLst/>
          </a:prstGeom>
          <a:solidFill>
            <a:srgbClr val="0D3F94"/>
          </a:solidFill>
          <a:ln w="12700">
            <a:solidFill>
              <a:srgbClr val="9C9C9C">
                <a:lumMod val="40000"/>
                <a:lumOff val="60000"/>
              </a:srgbClr>
            </a:solidFill>
            <a:miter lim="800000"/>
            <a:headEnd/>
            <a:tailEnd/>
          </a:ln>
          <a:effectLst/>
        </p:spPr>
        <p:txBody>
          <a:bodyPr wrap="none" lIns="48000" tIns="62400" rIns="48000" bIns="62400" anchor="ctr"/>
          <a:lstStyle/>
          <a:p>
            <a:pPr algn="ctr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800" kern="0" dirty="0">
                <a:solidFill>
                  <a:prstClr val="white"/>
                </a:solidFill>
                <a:latin typeface="Arial"/>
              </a:rPr>
              <a:t>M2</a:t>
            </a:r>
          </a:p>
        </p:txBody>
      </p:sp>
      <p:sp>
        <p:nvSpPr>
          <p:cNvPr id="77" name="AutoShape 36">
            <a:extLst>
              <a:ext uri="{FF2B5EF4-FFF2-40B4-BE49-F238E27FC236}">
                <a16:creationId xmlns:a16="http://schemas.microsoft.com/office/drawing/2014/main" id="{921F2CAF-072E-490F-AC3B-4118E88145A9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920119" y="1959843"/>
            <a:ext cx="384457" cy="406400"/>
          </a:xfrm>
          <a:prstGeom prst="diamond">
            <a:avLst/>
          </a:prstGeom>
          <a:solidFill>
            <a:srgbClr val="0D3F94"/>
          </a:solidFill>
          <a:ln w="12700">
            <a:solidFill>
              <a:srgbClr val="9C9C9C">
                <a:lumMod val="40000"/>
                <a:lumOff val="60000"/>
              </a:srgbClr>
            </a:solidFill>
            <a:miter lim="800000"/>
            <a:headEnd/>
            <a:tailEnd/>
          </a:ln>
          <a:effectLst/>
        </p:spPr>
        <p:txBody>
          <a:bodyPr wrap="none" lIns="48000" tIns="62400" rIns="48000" bIns="62400" anchor="ctr"/>
          <a:lstStyle/>
          <a:p>
            <a:pPr algn="ctr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800" kern="0" dirty="0">
                <a:solidFill>
                  <a:prstClr val="white"/>
                </a:solidFill>
                <a:latin typeface="Arial"/>
              </a:rPr>
              <a:t>M3</a:t>
            </a:r>
          </a:p>
        </p:txBody>
      </p:sp>
      <p:sp>
        <p:nvSpPr>
          <p:cNvPr id="78" name="AutoShape 36">
            <a:extLst>
              <a:ext uri="{FF2B5EF4-FFF2-40B4-BE49-F238E27FC236}">
                <a16:creationId xmlns:a16="http://schemas.microsoft.com/office/drawing/2014/main" id="{5C2820B9-D464-4BFA-8385-A0111655CA9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086439" y="1959843"/>
            <a:ext cx="384457" cy="406400"/>
          </a:xfrm>
          <a:prstGeom prst="diamond">
            <a:avLst/>
          </a:prstGeom>
          <a:solidFill>
            <a:srgbClr val="0D3F94"/>
          </a:solidFill>
          <a:ln w="12700">
            <a:solidFill>
              <a:srgbClr val="9C9C9C">
                <a:lumMod val="40000"/>
                <a:lumOff val="60000"/>
              </a:srgbClr>
            </a:solidFill>
            <a:miter lim="800000"/>
            <a:headEnd/>
            <a:tailEnd/>
          </a:ln>
          <a:effectLst/>
        </p:spPr>
        <p:txBody>
          <a:bodyPr wrap="none" lIns="48000" tIns="62400" rIns="48000" bIns="62400" anchor="ctr"/>
          <a:lstStyle/>
          <a:p>
            <a:pPr algn="ctr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800" kern="0" dirty="0">
                <a:solidFill>
                  <a:prstClr val="white"/>
                </a:solidFill>
                <a:latin typeface="Arial"/>
              </a:rPr>
              <a:t>M4</a:t>
            </a:r>
          </a:p>
        </p:txBody>
      </p:sp>
      <p:sp>
        <p:nvSpPr>
          <p:cNvPr id="79" name="AutoShape 36">
            <a:extLst>
              <a:ext uri="{FF2B5EF4-FFF2-40B4-BE49-F238E27FC236}">
                <a16:creationId xmlns:a16="http://schemas.microsoft.com/office/drawing/2014/main" id="{1297D6A5-EBA4-4404-8728-0A81567A2B98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1222708" y="1959843"/>
            <a:ext cx="384457" cy="406400"/>
          </a:xfrm>
          <a:prstGeom prst="diamond">
            <a:avLst/>
          </a:prstGeom>
          <a:solidFill>
            <a:srgbClr val="0D3F94"/>
          </a:solidFill>
          <a:ln w="12700">
            <a:solidFill>
              <a:srgbClr val="9C9C9C">
                <a:lumMod val="40000"/>
                <a:lumOff val="60000"/>
              </a:srgbClr>
            </a:solidFill>
            <a:miter lim="800000"/>
            <a:headEnd/>
            <a:tailEnd/>
          </a:ln>
          <a:effectLst/>
        </p:spPr>
        <p:txBody>
          <a:bodyPr wrap="none" lIns="48000" tIns="62400" rIns="48000" bIns="62400" anchor="ctr"/>
          <a:lstStyle/>
          <a:p>
            <a:pPr algn="ctr" defTabSz="1219170" eaLnBrk="0" fontAlgn="base" hangingPunct="0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srgbClr val="3333CC"/>
              </a:buClr>
              <a:buSzPct val="120000"/>
              <a:defRPr/>
            </a:pPr>
            <a:r>
              <a:rPr lang="de-DE" sz="800" kern="0" dirty="0">
                <a:solidFill>
                  <a:prstClr val="white"/>
                </a:solidFill>
                <a:latin typeface="Arial"/>
              </a:rPr>
              <a:t>M5</a:t>
            </a:r>
          </a:p>
        </p:txBody>
      </p:sp>
      <p:sp>
        <p:nvSpPr>
          <p:cNvPr id="80" name="Rectangle 14">
            <a:extLst>
              <a:ext uri="{FF2B5EF4-FFF2-40B4-BE49-F238E27FC236}">
                <a16:creationId xmlns:a16="http://schemas.microsoft.com/office/drawing/2014/main" id="{80A68837-7B81-4A8A-9854-5A553A6075B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756867" y="5219833"/>
            <a:ext cx="2160000" cy="33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algn="ctr" defTabSz="1219170"/>
            <a:r>
              <a:rPr lang="de-DE" sz="1333" dirty="0">
                <a:solidFill>
                  <a:srgbClr val="4C5861"/>
                </a:solidFill>
                <a:latin typeface="Arial"/>
              </a:rPr>
              <a:t>Projektauftrag</a:t>
            </a:r>
          </a:p>
        </p:txBody>
      </p:sp>
      <p:sp>
        <p:nvSpPr>
          <p:cNvPr id="81" name="Rectangle 31">
            <a:extLst>
              <a:ext uri="{FF2B5EF4-FFF2-40B4-BE49-F238E27FC236}">
                <a16:creationId xmlns:a16="http://schemas.microsoft.com/office/drawing/2014/main" id="{D010D28C-49E5-4DE5-9855-333EA4641F9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866100" y="5219833"/>
            <a:ext cx="2160000" cy="33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algn="ctr" defTabSz="1219170"/>
            <a:r>
              <a:rPr lang="de-DE" sz="1333" dirty="0">
                <a:solidFill>
                  <a:srgbClr val="4C5861"/>
                </a:solidFill>
                <a:latin typeface="Arial"/>
              </a:rPr>
              <a:t>Longlist</a:t>
            </a:r>
          </a:p>
        </p:txBody>
      </p:sp>
      <p:sp>
        <p:nvSpPr>
          <p:cNvPr id="82" name="Rectangle 32">
            <a:extLst>
              <a:ext uri="{FF2B5EF4-FFF2-40B4-BE49-F238E27FC236}">
                <a16:creationId xmlns:a16="http://schemas.microsoft.com/office/drawing/2014/main" id="{B36F8B75-86D4-4429-B119-06FB14F23D8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975334" y="5219833"/>
            <a:ext cx="2160000" cy="33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algn="ctr" defTabSz="1219170"/>
            <a:r>
              <a:rPr lang="de-DE" sz="1333" dirty="0">
                <a:solidFill>
                  <a:srgbClr val="4C5861"/>
                </a:solidFill>
                <a:latin typeface="Arial"/>
              </a:rPr>
              <a:t>Shortlist</a:t>
            </a:r>
          </a:p>
        </p:txBody>
      </p:sp>
      <p:sp>
        <p:nvSpPr>
          <p:cNvPr id="83" name="Rectangle 33">
            <a:extLst>
              <a:ext uri="{FF2B5EF4-FFF2-40B4-BE49-F238E27FC236}">
                <a16:creationId xmlns:a16="http://schemas.microsoft.com/office/drawing/2014/main" id="{57D29E20-83F4-490A-A9B2-F0186C34FB15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7084567" y="5216925"/>
            <a:ext cx="2160000" cy="33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algn="ctr" defTabSz="1219170"/>
            <a:r>
              <a:rPr lang="de-DE" sz="1333" dirty="0">
                <a:solidFill>
                  <a:srgbClr val="4C5861"/>
                </a:solidFill>
                <a:latin typeface="Arial"/>
              </a:rPr>
              <a:t>Lastenheft</a:t>
            </a:r>
          </a:p>
        </p:txBody>
      </p:sp>
      <p:sp>
        <p:nvSpPr>
          <p:cNvPr id="84" name="Rectangle 34">
            <a:extLst>
              <a:ext uri="{FF2B5EF4-FFF2-40B4-BE49-F238E27FC236}">
                <a16:creationId xmlns:a16="http://schemas.microsoft.com/office/drawing/2014/main" id="{388B4634-0683-4A49-9DBA-9E66853DA2BC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193798" y="5216925"/>
            <a:ext cx="2160000" cy="336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lIns="48000" tIns="48000" rIns="48000" bIns="48000"/>
          <a:lstStyle/>
          <a:p>
            <a:pPr algn="ctr" defTabSz="1219170" fontAlgn="base">
              <a:lnSpc>
                <a:spcPct val="110000"/>
              </a:lnSpc>
              <a:spcBef>
                <a:spcPct val="80000"/>
              </a:spcBef>
              <a:spcAft>
                <a:spcPct val="0"/>
              </a:spcAft>
              <a:buClr>
                <a:prstClr val="white">
                  <a:lumMod val="50000"/>
                </a:prstClr>
              </a:buClr>
              <a:buSzPct val="60000"/>
              <a:defRPr/>
            </a:pPr>
            <a:r>
              <a:rPr lang="de-DE" sz="1333" dirty="0">
                <a:solidFill>
                  <a:srgbClr val="4C5861"/>
                </a:solidFill>
                <a:latin typeface="Arial"/>
              </a:rPr>
              <a:t>Bewertungsdokument</a:t>
            </a:r>
          </a:p>
        </p:txBody>
      </p:sp>
    </p:spTree>
    <p:extLst>
      <p:ext uri="{BB962C8B-B14F-4D97-AF65-F5344CB8AC3E}">
        <p14:creationId xmlns:p14="http://schemas.microsoft.com/office/powerpoint/2010/main" val="229995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Breitbild</PresentationFormat>
  <Paragraphs>50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2017-01-24T12:31:26Z</dcterms:created>
  <dcterms:modified xsi:type="dcterms:W3CDTF">2018-02-05T09:27:53Z</dcterms:modified>
</cp:coreProperties>
</file>